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9" r:id="rId2"/>
    <p:sldId id="264" r:id="rId3"/>
    <p:sldId id="259" r:id="rId4"/>
    <p:sldId id="260" r:id="rId5"/>
    <p:sldId id="274" r:id="rId6"/>
    <p:sldId id="275" r:id="rId7"/>
    <p:sldId id="276" r:id="rId8"/>
    <p:sldId id="277" r:id="rId9"/>
    <p:sldId id="257" r:id="rId10"/>
    <p:sldId id="262" r:id="rId11"/>
    <p:sldId id="261" r:id="rId12"/>
    <p:sldId id="265" r:id="rId13"/>
    <p:sldId id="266" r:id="rId14"/>
    <p:sldId id="278" r:id="rId15"/>
    <p:sldId id="279" r:id="rId16"/>
    <p:sldId id="267"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937"/>
    <a:srgbClr val="007A37"/>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showGuides="1">
      <p:cViewPr>
        <p:scale>
          <a:sx n="50" d="100"/>
          <a:sy n="50" d="100"/>
        </p:scale>
        <p:origin x="-1956"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39263-7A48-4929-A257-97EF50B081AA}" type="datetimeFigureOut">
              <a:rPr lang="en-US" smtClean="0"/>
              <a:pPr/>
              <a:t>22/01/22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7BFE7-EEC9-4E68-AB86-4F1D6AD7B0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CARBON FOOTPRINT BOLETO - </a:t>
            </a:r>
            <a:r>
              <a:rPr lang="en-US" sz="1100" b="0" i="0" kern="1200" dirty="0" smtClean="0">
                <a:solidFill>
                  <a:schemeClr val="tx1"/>
                </a:solidFill>
                <a:latin typeface="+mn-lt"/>
                <a:ea typeface="+mn-ea"/>
                <a:cs typeface="+mn-cs"/>
              </a:rPr>
              <a:t>What is meant be carbon footprint?</a:t>
            </a:r>
          </a:p>
          <a:p>
            <a:r>
              <a:rPr lang="en-US" sz="1100" b="0" i="0" kern="1200" dirty="0" smtClean="0">
                <a:solidFill>
                  <a:schemeClr val="tx1"/>
                </a:solidFill>
                <a:latin typeface="+mn-lt"/>
                <a:ea typeface="+mn-ea"/>
                <a:cs typeface="+mn-cs"/>
              </a:rPr>
              <a:t>A carbon footprint is </a:t>
            </a:r>
            <a:r>
              <a:rPr lang="en-US" sz="1100" b="1" i="0" kern="1200" dirty="0" smtClean="0">
                <a:solidFill>
                  <a:schemeClr val="tx1"/>
                </a:solidFill>
                <a:latin typeface="+mn-lt"/>
                <a:ea typeface="+mn-ea"/>
                <a:cs typeface="+mn-cs"/>
              </a:rPr>
              <a:t>the total amount of greenhouse gases (including carbon dioxide and methane) that are generated by our actions</a:t>
            </a:r>
            <a:r>
              <a:rPr lang="en-US" sz="1100" b="0" i="0" kern="1200" dirty="0" smtClean="0">
                <a:solidFill>
                  <a:schemeClr val="tx1"/>
                </a:solidFill>
                <a:latin typeface="+mn-lt"/>
                <a:ea typeface="+mn-ea"/>
                <a:cs typeface="+mn-cs"/>
              </a:rPr>
              <a:t>. The average carbon footprint for a person in the United States is 16 tons, one of the highest rates in the world. Globally, the average carbon footprint is closer to 4 tons.</a:t>
            </a:r>
          </a:p>
          <a:p>
            <a:endParaRPr lang="en-US" sz="1100" dirty="0"/>
          </a:p>
        </p:txBody>
      </p:sp>
      <p:sp>
        <p:nvSpPr>
          <p:cNvPr id="4" name="Slide Number Placeholder 3"/>
          <p:cNvSpPr>
            <a:spLocks noGrp="1"/>
          </p:cNvSpPr>
          <p:nvPr>
            <p:ph type="sldNum" sz="quarter" idx="10"/>
          </p:nvPr>
        </p:nvSpPr>
        <p:spPr/>
        <p:txBody>
          <a:bodyPr/>
          <a:lstStyle/>
          <a:p>
            <a:fld id="{F217BFE7-EEC9-4E68-AB86-4F1D6AD7B0A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446C5-852D-4E57-94EC-DAFDD8B1A667}" type="datetimeFigureOut">
              <a:rPr lang="en-US" smtClean="0"/>
              <a:pPr/>
              <a:t>22/01/22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46C5-852D-4E57-94EC-DAFDD8B1A667}" type="datetimeFigureOut">
              <a:rPr lang="en-US" smtClean="0"/>
              <a:pPr/>
              <a:t>22/01/22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46C5-852D-4E57-94EC-DAFDD8B1A667}" type="datetimeFigureOut">
              <a:rPr lang="en-US" smtClean="0"/>
              <a:pPr/>
              <a:t>22/01/22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46C5-852D-4E57-94EC-DAFDD8B1A667}" type="datetimeFigureOut">
              <a:rPr lang="en-US" smtClean="0"/>
              <a:pPr/>
              <a:t>22/01/22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446C5-852D-4E57-94EC-DAFDD8B1A667}" type="datetimeFigureOut">
              <a:rPr lang="en-US" smtClean="0"/>
              <a:pPr/>
              <a:t>22/01/22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446C5-852D-4E57-94EC-DAFDD8B1A667}" type="datetimeFigureOut">
              <a:rPr lang="en-US" smtClean="0"/>
              <a:pPr/>
              <a:t>22/01/22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446C5-852D-4E57-94EC-DAFDD8B1A667}" type="datetimeFigureOut">
              <a:rPr lang="en-US" smtClean="0"/>
              <a:pPr/>
              <a:t>22/01/22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446C5-852D-4E57-94EC-DAFDD8B1A667}" type="datetimeFigureOut">
              <a:rPr lang="en-US" smtClean="0"/>
              <a:pPr/>
              <a:t>22/01/22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446C5-852D-4E57-94EC-DAFDD8B1A667}" type="datetimeFigureOut">
              <a:rPr lang="en-US" smtClean="0"/>
              <a:pPr/>
              <a:t>22/01/22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446C5-852D-4E57-94EC-DAFDD8B1A667}" type="datetimeFigureOut">
              <a:rPr lang="en-US" smtClean="0"/>
              <a:pPr/>
              <a:t>22/01/22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446C5-852D-4E57-94EC-DAFDD8B1A667}" type="datetimeFigureOut">
              <a:rPr lang="en-US" smtClean="0"/>
              <a:pPr/>
              <a:t>22/01/22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86DF0-10F0-4CDF-95F9-16E5D232B2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446C5-852D-4E57-94EC-DAFDD8B1A667}" type="datetimeFigureOut">
              <a:rPr lang="en-US" smtClean="0"/>
              <a:pPr/>
              <a:t>22/01/22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86DF0-10F0-4CDF-95F9-16E5D232B2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pic>
        <p:nvPicPr>
          <p:cNvPr id="5" name="Content Placeholder 4" descr="122529556_3538230912907049_4665210076334350704_n.pn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Pdg1nBWsAAe50o.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0" y="381000"/>
            <a:ext cx="9144000" cy="5262979"/>
          </a:xfrm>
          <a:prstGeom prst="rect">
            <a:avLst/>
          </a:prstGeom>
        </p:spPr>
        <p:txBody>
          <a:bodyPr wrap="square">
            <a:spAutoFit/>
          </a:bodyPr>
          <a:lstStyle/>
          <a:p>
            <a:pPr algn="ctr"/>
            <a:r>
              <a:rPr lang="en-US" sz="2800" dirty="0">
                <a:solidFill>
                  <a:srgbClr val="C00000"/>
                </a:solidFill>
              </a:rPr>
              <a:t>Environmental Management can be defined as </a:t>
            </a:r>
            <a:endParaRPr lang="en-US" sz="2800" dirty="0" smtClean="0">
              <a:solidFill>
                <a:srgbClr val="C00000"/>
              </a:solidFill>
            </a:endParaRPr>
          </a:p>
          <a:p>
            <a:pPr algn="ctr"/>
            <a:endParaRPr lang="en-US" sz="2800" dirty="0">
              <a:solidFill>
                <a:srgbClr val="C00000"/>
              </a:solidFill>
            </a:endParaRPr>
          </a:p>
          <a:p>
            <a:pPr algn="ctr"/>
            <a:r>
              <a:rPr lang="en-US" sz="2800" dirty="0" smtClean="0">
                <a:solidFill>
                  <a:srgbClr val="C00000"/>
                </a:solidFill>
              </a:rPr>
              <a:t>“</a:t>
            </a:r>
            <a:r>
              <a:rPr lang="en-US" sz="2800" b="1" dirty="0" smtClean="0">
                <a:solidFill>
                  <a:srgbClr val="C00000"/>
                </a:solidFill>
              </a:rPr>
              <a:t>The Management Of The Interaction And Impact Of Human Activities On The Natural Environment</a:t>
            </a:r>
            <a:r>
              <a:rPr lang="en-US" sz="2800" dirty="0" smtClean="0">
                <a:solidFill>
                  <a:srgbClr val="C00000"/>
                </a:solidFill>
              </a:rPr>
              <a:t>”</a:t>
            </a:r>
          </a:p>
          <a:p>
            <a:pPr algn="ctr"/>
            <a:endParaRPr lang="en-US" sz="2800" dirty="0" smtClean="0">
              <a:solidFill>
                <a:srgbClr val="C00000"/>
              </a:solidFill>
            </a:endParaRPr>
          </a:p>
          <a:p>
            <a:pPr algn="ctr"/>
            <a:r>
              <a:rPr lang="en-US" sz="2800" b="1" dirty="0" smtClean="0">
                <a:solidFill>
                  <a:srgbClr val="C00000"/>
                </a:solidFill>
              </a:rPr>
              <a:t>“A System That Incorporates Processes For Summarizing, Monitoring, Reporting, Developing And Executing The Environmental Policies</a:t>
            </a:r>
            <a:r>
              <a:rPr lang="en-US" sz="2800" dirty="0" smtClean="0">
                <a:solidFill>
                  <a:srgbClr val="C00000"/>
                </a:solidFill>
              </a:rPr>
              <a:t>”</a:t>
            </a:r>
            <a:r>
              <a:rPr lang="en-US" sz="2800" dirty="0">
                <a:solidFill>
                  <a:srgbClr val="C00000"/>
                </a:solidFill>
              </a:rPr>
              <a:t> </a:t>
            </a:r>
            <a:endParaRPr lang="en-US" sz="2800" dirty="0" smtClean="0">
              <a:solidFill>
                <a:srgbClr val="C00000"/>
              </a:solidFill>
            </a:endParaRPr>
          </a:p>
          <a:p>
            <a:pPr algn="ctr"/>
            <a:endParaRPr lang="en-US" sz="2800" dirty="0">
              <a:solidFill>
                <a:srgbClr val="C00000"/>
              </a:solidFill>
            </a:endParaRPr>
          </a:p>
          <a:p>
            <a:pPr algn="ctr"/>
            <a:r>
              <a:rPr lang="en-US" sz="2800" b="1" dirty="0" smtClean="0">
                <a:solidFill>
                  <a:srgbClr val="C00000"/>
                </a:solidFill>
              </a:rPr>
              <a:t>“In Business, Environmental Management Is Defined As A Corporate Strategy That Monitors, Develops And Implements Environmental Policies Of An Organization”</a:t>
            </a:r>
            <a:endParaRPr lang="en-US" sz="2800" dirty="0">
              <a:solidFill>
                <a:srgbClr val="C00000"/>
              </a:solidFill>
            </a:endParaRPr>
          </a:p>
        </p:txBody>
      </p:sp>
      <p:pic>
        <p:nvPicPr>
          <p:cNvPr id="7" name="Content Placeholder 3" descr="bigstock-Hand-Holding-Light-Bulb-Agains-303268252.jpg"/>
          <p:cNvPicPr>
            <a:picLocks noChangeAspect="1"/>
          </p:cNvPicPr>
          <p:nvPr/>
        </p:nvPicPr>
        <p:blipFill>
          <a:blip r:embed="rId3" cstate="print"/>
          <a:srcRect l="18889"/>
          <a:stretch>
            <a:fillRect/>
          </a:stretch>
        </p:blipFill>
        <p:spPr>
          <a:xfrm>
            <a:off x="8229600" y="6169914"/>
            <a:ext cx="917787" cy="6880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e52d0e3c1d9e6fad58f1854d4b66d99.jpg"/>
          <p:cNvPicPr>
            <a:picLocks noChangeAspect="1"/>
          </p:cNvPicPr>
          <p:nvPr/>
        </p:nvPicPr>
        <p:blipFill>
          <a:blip r:embed="rId2" cstate="print"/>
          <a:srcRect l="13333" r="10645"/>
          <a:stretch>
            <a:fillRect/>
          </a:stretch>
        </p:blipFill>
        <p:spPr>
          <a:xfrm>
            <a:off x="0" y="0"/>
            <a:ext cx="9144000" cy="6858000"/>
          </a:xfrm>
          <a:prstGeom prst="rect">
            <a:avLst/>
          </a:prstGeom>
        </p:spPr>
      </p:pic>
      <p:sp>
        <p:nvSpPr>
          <p:cNvPr id="3" name="Content Placeholder 2"/>
          <p:cNvSpPr>
            <a:spLocks noGrp="1"/>
          </p:cNvSpPr>
          <p:nvPr>
            <p:ph idx="1"/>
          </p:nvPr>
        </p:nvSpPr>
        <p:spPr>
          <a:xfrm>
            <a:off x="0" y="1828800"/>
            <a:ext cx="9144000" cy="3886200"/>
          </a:xfrm>
        </p:spPr>
        <p:txBody>
          <a:bodyPr>
            <a:normAutofit/>
          </a:bodyPr>
          <a:lstStyle/>
          <a:p>
            <a:pPr algn="just"/>
            <a:r>
              <a:rPr lang="en-US" sz="2400" dirty="0" smtClean="0"/>
              <a:t>Environmental management tries to identify the factors that have a stake in the conflicts that may rise between meeting the needs but protecting the environment.</a:t>
            </a:r>
          </a:p>
          <a:p>
            <a:pPr algn="just"/>
            <a:r>
              <a:rPr lang="en-US" sz="2400" dirty="0" smtClean="0"/>
              <a:t> It is a systematic approach that is gaining due prominence as consumers are looking for products and services that are eco-friendly and eco-aware.</a:t>
            </a:r>
          </a:p>
          <a:p>
            <a:pPr algn="just"/>
            <a:r>
              <a:rPr lang="en-US" sz="2400" dirty="0" smtClean="0"/>
              <a:t>The aim of encouraging an environmental management system is to ensure the healthy state of our planet for future generations. It also works towards preserving all forms of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corn-pastel-clouds-2-decor-art-anitas-and-bellas-art.jpg"/>
          <p:cNvPicPr>
            <a:picLocks noGrp="1" noChangeAspect="1"/>
          </p:cNvPicPr>
          <p:nvPr>
            <p:ph idx="1"/>
          </p:nvPr>
        </p:nvPicPr>
        <p:blipFill>
          <a:blip r:embed="rId3" cstate="print"/>
          <a:srcRect l="10170" r="9385"/>
          <a:stretch>
            <a:fillRect/>
          </a:stretch>
        </p:blipFill>
        <p:spPr>
          <a:xfrm>
            <a:off x="0" y="0"/>
            <a:ext cx="9144000" cy="6858000"/>
          </a:xfrm>
        </p:spPr>
      </p:pic>
      <p:sp>
        <p:nvSpPr>
          <p:cNvPr id="2" name="Title 1"/>
          <p:cNvSpPr>
            <a:spLocks noGrp="1"/>
          </p:cNvSpPr>
          <p:nvPr>
            <p:ph type="title"/>
          </p:nvPr>
        </p:nvSpPr>
        <p:spPr>
          <a:xfrm>
            <a:off x="0" y="0"/>
            <a:ext cx="9144000" cy="914400"/>
          </a:xfrm>
        </p:spPr>
        <p:txBody>
          <a:bodyPr>
            <a:normAutofit/>
          </a:bodyPr>
          <a:lstStyle/>
          <a:p>
            <a:r>
              <a:rPr lang="en-US" sz="2800" dirty="0" smtClean="0"/>
              <a:t>WHAT WAS THE NEED OF ENVIRONMENTAL MANAGEMENT?</a:t>
            </a:r>
            <a:endParaRPr lang="en-US" sz="2800" dirty="0"/>
          </a:p>
        </p:txBody>
      </p:sp>
      <p:sp>
        <p:nvSpPr>
          <p:cNvPr id="5" name="Rectangle 4"/>
          <p:cNvSpPr/>
          <p:nvPr/>
        </p:nvSpPr>
        <p:spPr>
          <a:xfrm>
            <a:off x="152400" y="838200"/>
            <a:ext cx="8915400" cy="5940088"/>
          </a:xfrm>
          <a:prstGeom prst="rect">
            <a:avLst/>
          </a:prstGeom>
        </p:spPr>
        <p:txBody>
          <a:bodyPr wrap="square">
            <a:spAutoFit/>
          </a:bodyPr>
          <a:lstStyle/>
          <a:p>
            <a:pPr algn="just"/>
            <a:r>
              <a:rPr lang="en-US" sz="2000" dirty="0"/>
              <a:t>The ecological balance of our planet has been disturbed through a technological revolution, heavy industrialization, growth in transportation, unplanned urbanization and of course exploitation of resources. Ecosystem stability is in danger as the relationship between human beings and the environment has deteriorated. The relationship can once again become harmonious if people start encouraging activities like conservation, regeneration, and protection of </a:t>
            </a:r>
            <a:r>
              <a:rPr lang="en-US" sz="2000" dirty="0" smtClean="0"/>
              <a:t>nature</a:t>
            </a:r>
          </a:p>
          <a:p>
            <a:pPr algn="just"/>
            <a:endParaRPr lang="en-US" sz="2000" dirty="0"/>
          </a:p>
          <a:p>
            <a:pPr algn="just"/>
            <a:r>
              <a:rPr lang="en-US" sz="2000" dirty="0"/>
              <a:t>Environmental management is concerned with marine, land and atmospheric conditions and works towards issues like deforestation and global warming. It looks at the </a:t>
            </a:r>
            <a:r>
              <a:rPr lang="en-US" sz="2000" b="1" dirty="0"/>
              <a:t>carbon</a:t>
            </a:r>
            <a:r>
              <a:rPr lang="en-US" sz="2000" dirty="0"/>
              <a:t> </a:t>
            </a:r>
            <a:r>
              <a:rPr lang="en-US" sz="2000" b="1" dirty="0"/>
              <a:t>footprint</a:t>
            </a:r>
            <a:r>
              <a:rPr lang="en-US" sz="2000" dirty="0"/>
              <a:t> and tries to find ways to reduce the irreversible damage people are leaving behind</a:t>
            </a:r>
            <a:r>
              <a:rPr lang="en-US" sz="2000" dirty="0" smtClean="0"/>
              <a:t>.</a:t>
            </a:r>
          </a:p>
          <a:p>
            <a:pPr algn="just"/>
            <a:endParaRPr lang="en-US" sz="2000" dirty="0"/>
          </a:p>
          <a:p>
            <a:pPr algn="just"/>
            <a:r>
              <a:rPr lang="en-US" sz="2000" dirty="0"/>
              <a:t>Environmental management is described as a process to minimize waste and maximize compliance. It is created to address the environmental issues that have a direct and indirect impact on the globe and is affecting it adversely. It deals in finding appropriate solution s to environmental crises and preventing ecological disasters. Environmental management also investigates potential sources of renewable energy so that fossil fuel does not become depleted.</a:t>
            </a:r>
          </a:p>
          <a:p>
            <a:pPr algn="just"/>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sp>
        <p:nvSpPr>
          <p:cNvPr id="6"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0"/>
              </a:spcBef>
            </a:pPr>
            <a:r>
              <a:rPr lang="en-US" sz="2800" dirty="0" smtClean="0">
                <a:latin typeface="+mj-lt"/>
              </a:rPr>
              <a:t>OBJECTIVES OF ENVIRONMENTAL MANAGEMENT</a:t>
            </a:r>
          </a:p>
        </p:txBody>
      </p:sp>
      <p:sp>
        <p:nvSpPr>
          <p:cNvPr id="7" name="Rectangle 6"/>
          <p:cNvSpPr/>
          <p:nvPr/>
        </p:nvSpPr>
        <p:spPr>
          <a:xfrm>
            <a:off x="152400" y="1371600"/>
            <a:ext cx="8991600" cy="4154984"/>
          </a:xfrm>
          <a:prstGeom prst="rect">
            <a:avLst/>
          </a:prstGeom>
        </p:spPr>
        <p:txBody>
          <a:bodyPr wrap="square">
            <a:spAutoFit/>
          </a:bodyPr>
          <a:lstStyle/>
          <a:p>
            <a:pPr marL="457200" indent="-457200">
              <a:buFont typeface="+mj-lt"/>
              <a:buAutoNum type="arabicPeriod"/>
            </a:pPr>
            <a:r>
              <a:rPr lang="en-US" sz="2400" dirty="0"/>
              <a:t>Identifying environmental issues</a:t>
            </a:r>
          </a:p>
          <a:p>
            <a:pPr marL="457200" indent="-457200">
              <a:buFont typeface="+mj-lt"/>
              <a:buAutoNum type="arabicPeriod"/>
            </a:pPr>
            <a:r>
              <a:rPr lang="en-US" sz="2400" dirty="0"/>
              <a:t>Finding solutions for environmental issues</a:t>
            </a:r>
          </a:p>
          <a:p>
            <a:pPr marL="457200" indent="-457200">
              <a:buFont typeface="+mj-lt"/>
              <a:buAutoNum type="arabicPeriod"/>
            </a:pPr>
            <a:r>
              <a:rPr lang="en-US" sz="2400" dirty="0"/>
              <a:t>Establishing limits to avoid overuse</a:t>
            </a:r>
          </a:p>
          <a:p>
            <a:pPr marL="457200" indent="-457200">
              <a:buFont typeface="+mj-lt"/>
              <a:buAutoNum type="arabicPeriod"/>
            </a:pPr>
            <a:r>
              <a:rPr lang="en-US" sz="2400" dirty="0"/>
              <a:t>Help to renew natural resources</a:t>
            </a:r>
          </a:p>
          <a:p>
            <a:pPr marL="457200" indent="-457200">
              <a:buFont typeface="+mj-lt"/>
              <a:buAutoNum type="arabicPeriod"/>
            </a:pPr>
            <a:r>
              <a:rPr lang="en-US" sz="2400" dirty="0"/>
              <a:t>Minimize the use of natural resources</a:t>
            </a:r>
          </a:p>
          <a:p>
            <a:pPr marL="457200" indent="-457200">
              <a:buFont typeface="+mj-lt"/>
              <a:buAutoNum type="arabicPeriod"/>
            </a:pPr>
            <a:r>
              <a:rPr lang="en-US" sz="2400" dirty="0"/>
              <a:t>Developing monitoring systems and research institutions</a:t>
            </a:r>
          </a:p>
          <a:p>
            <a:pPr marL="457200" indent="-457200">
              <a:buFont typeface="+mj-lt"/>
              <a:buAutoNum type="arabicPeriod"/>
            </a:pPr>
            <a:r>
              <a:rPr lang="en-US" sz="2400" dirty="0"/>
              <a:t>Regeneration of degraded environment</a:t>
            </a:r>
          </a:p>
          <a:p>
            <a:pPr marL="457200" indent="-457200">
              <a:buFont typeface="+mj-lt"/>
              <a:buAutoNum type="arabicPeriod"/>
            </a:pPr>
            <a:r>
              <a:rPr lang="en-US" sz="2400" dirty="0"/>
              <a:t>Review the environmental goals of an organization</a:t>
            </a:r>
          </a:p>
          <a:p>
            <a:pPr marL="457200" indent="-457200">
              <a:buFont typeface="+mj-lt"/>
              <a:buAutoNum type="arabicPeriod"/>
            </a:pPr>
            <a:r>
              <a:rPr lang="en-US" sz="2400" dirty="0"/>
              <a:t>Setting environmental targets to minimize the environmental impact of an organization</a:t>
            </a:r>
          </a:p>
          <a:p>
            <a:pPr marL="457200" indent="-457200">
              <a:buFont typeface="+mj-lt"/>
              <a:buAutoNum type="arabicPeriod"/>
            </a:pPr>
            <a:r>
              <a:rPr lang="en-US" sz="2400" dirty="0"/>
              <a:t>Control environmental </a:t>
            </a:r>
            <a:r>
              <a:rPr lang="en-US" sz="2400" dirty="0" smtClean="0"/>
              <a:t>pollution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sp>
        <p:nvSpPr>
          <p:cNvPr id="5" name="Title 1"/>
          <p:cNvSpPr txBox="1">
            <a:spLocks/>
          </p:cNvSpPr>
          <p:nvPr/>
        </p:nvSpPr>
        <p:spPr>
          <a:xfrm>
            <a:off x="0" y="0"/>
            <a:ext cx="9144000" cy="914400"/>
          </a:xfrm>
          <a:prstGeom prst="rect">
            <a:avLst/>
          </a:prstGeom>
        </p:spPr>
        <p:txBody>
          <a:bodyPr vert="horz" lIns="91440" tIns="45720" rIns="91440" bIns="45720" rtlCol="0" anchor="ctr">
            <a:normAutofit/>
          </a:bodyPr>
          <a:lstStyle/>
          <a:p>
            <a:pPr algn="ctr">
              <a:spcBef>
                <a:spcPct val="0"/>
              </a:spcBef>
            </a:pPr>
            <a:r>
              <a:rPr lang="en-US" sz="2800" dirty="0" smtClean="0">
                <a:latin typeface="+mj-lt"/>
              </a:rPr>
              <a:t>OBJECTIVES OF ENVIRONMENTAL MANAGEMENT</a:t>
            </a:r>
          </a:p>
        </p:txBody>
      </p:sp>
      <p:sp>
        <p:nvSpPr>
          <p:cNvPr id="6" name="Rectangle 5"/>
          <p:cNvSpPr/>
          <p:nvPr/>
        </p:nvSpPr>
        <p:spPr>
          <a:xfrm>
            <a:off x="152400" y="1219200"/>
            <a:ext cx="8991600" cy="4154984"/>
          </a:xfrm>
          <a:prstGeom prst="rect">
            <a:avLst/>
          </a:prstGeom>
        </p:spPr>
        <p:txBody>
          <a:bodyPr wrap="square">
            <a:spAutoFit/>
          </a:bodyPr>
          <a:lstStyle/>
          <a:p>
            <a:pPr marL="457200" indent="-457200"/>
            <a:r>
              <a:rPr lang="en-US" sz="2400" dirty="0" smtClean="0"/>
              <a:t>11. Ensuring environmental awareness program is being followed by every employee</a:t>
            </a:r>
          </a:p>
          <a:p>
            <a:pPr marL="457200" indent="-457200"/>
            <a:r>
              <a:rPr lang="en-US" sz="2400" dirty="0" smtClean="0"/>
              <a:t>12. Review existing technologies and try to make then eco-friendly</a:t>
            </a:r>
          </a:p>
          <a:p>
            <a:pPr marL="457200" indent="-457200"/>
            <a:r>
              <a:rPr lang="en-US" sz="2400" dirty="0" smtClean="0"/>
              <a:t>13. Make maximum utilization of natural resources</a:t>
            </a:r>
          </a:p>
          <a:p>
            <a:pPr marL="457200" indent="-457200"/>
            <a:r>
              <a:rPr lang="en-US" sz="2400" dirty="0" smtClean="0"/>
              <a:t>14. Assess the impacts of potential activities on the environment</a:t>
            </a:r>
          </a:p>
          <a:p>
            <a:pPr marL="457200" indent="-457200"/>
            <a:r>
              <a:rPr lang="en-US" sz="2400" dirty="0" smtClean="0"/>
              <a:t>15. Encourage resource conservation programs</a:t>
            </a:r>
          </a:p>
          <a:p>
            <a:pPr marL="457200" indent="-457200"/>
            <a:r>
              <a:rPr lang="en-US" sz="2400" dirty="0" smtClean="0"/>
              <a:t>16. Develop strategies for improving the quality of life</a:t>
            </a:r>
          </a:p>
          <a:p>
            <a:pPr marL="457200" indent="-457200"/>
            <a:r>
              <a:rPr lang="en-US" sz="2400" dirty="0" smtClean="0"/>
              <a:t>17. Implement ways for environmental protection</a:t>
            </a:r>
          </a:p>
          <a:p>
            <a:pPr marL="457200" indent="-457200"/>
            <a:r>
              <a:rPr lang="en-US" sz="2400" dirty="0" smtClean="0"/>
              <a:t>18. Minimize the impact of natural disasters</a:t>
            </a:r>
          </a:p>
          <a:p>
            <a:pPr marL="457200" indent="-457200"/>
            <a:r>
              <a:rPr lang="en-US" sz="2400" dirty="0" smtClean="0"/>
              <a:t>19. Identify, develop and implement policies related to </a:t>
            </a:r>
          </a:p>
          <a:p>
            <a:pPr marL="457200" indent="-457200"/>
            <a:r>
              <a:rPr lang="en-US" sz="2400" dirty="0"/>
              <a:t>	</a:t>
            </a:r>
            <a:r>
              <a:rPr lang="en-US" sz="2400" dirty="0" smtClean="0"/>
              <a:t>sustainable development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So these were the objectives related to environment management, but apart from the environment as a whole there were lots and lots of issues across the globe that were supposed to be addressed with a sense of urgency and for doing so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sp>
        <p:nvSpPr>
          <p:cNvPr id="5" name="TextBox 4"/>
          <p:cNvSpPr txBox="1"/>
          <p:nvPr/>
        </p:nvSpPr>
        <p:spPr>
          <a:xfrm>
            <a:off x="0" y="457200"/>
            <a:ext cx="9144000" cy="5201424"/>
          </a:xfrm>
          <a:prstGeom prst="rect">
            <a:avLst/>
          </a:prstGeom>
          <a:noFill/>
        </p:spPr>
        <p:txBody>
          <a:bodyPr wrap="square" rtlCol="0">
            <a:spAutoFit/>
          </a:bodyPr>
          <a:lstStyle/>
          <a:p>
            <a:pPr algn="ctr"/>
            <a:r>
              <a:rPr lang="en-US" sz="2800" dirty="0" smtClean="0"/>
              <a:t>-  </a:t>
            </a:r>
            <a:r>
              <a:rPr lang="en-US" sz="2800" dirty="0" smtClean="0"/>
              <a:t>A TOTAL OF 189 NATIONS SIGNED THE HISTORIC MILLENNIUM DECLARATION AT THE UNITED NATIONS MILLENNIUM SUMMIT IN 2000 TO ASCERTIAN 8 GOALS WITH MEASURABLE TARGETS AND CLEAR DEADLINES FOR IMPROVING THE LIFE OF WORLDS POOREST PEOPLE ..</a:t>
            </a:r>
          </a:p>
          <a:p>
            <a:pPr algn="ctr"/>
            <a:endParaRPr lang="en-US" sz="2800" dirty="0" smtClean="0"/>
          </a:p>
          <a:p>
            <a:pPr algn="ctr"/>
            <a:r>
              <a:rPr lang="en-US" sz="2800" dirty="0" smtClean="0"/>
              <a:t>THESE 8 GOALS ARE KNOWN AS </a:t>
            </a:r>
          </a:p>
          <a:p>
            <a:pPr algn="ctr"/>
            <a:endParaRPr lang="en-US" sz="2800" dirty="0" smtClean="0"/>
          </a:p>
          <a:p>
            <a:pPr algn="ctr"/>
            <a:r>
              <a:rPr lang="en-US" sz="4000" dirty="0" smtClean="0"/>
              <a:t>“</a:t>
            </a:r>
            <a:r>
              <a:rPr lang="en-US" sz="4000" b="1" dirty="0" smtClean="0">
                <a:solidFill>
                  <a:srgbClr val="C00000"/>
                </a:solidFill>
              </a:rPr>
              <a:t>MILLENIUM DEVELOPMENT GOALS”</a:t>
            </a:r>
          </a:p>
          <a:p>
            <a:pPr algn="ctr"/>
            <a:r>
              <a:rPr lang="en-US" sz="4000" b="1" dirty="0" smtClean="0">
                <a:solidFill>
                  <a:srgbClr val="C00000"/>
                </a:solidFill>
              </a:rPr>
              <a:t>(MDG)</a:t>
            </a:r>
          </a:p>
          <a:p>
            <a:pPr algn="ct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8 MDG’ S</a:t>
            </a:r>
            <a:endParaRPr lang="en-US" b="1" dirty="0"/>
          </a:p>
        </p:txBody>
      </p:sp>
      <p:pic>
        <p:nvPicPr>
          <p:cNvPr id="5" name="Content Placeholder 4" descr="what-have-the-un-millennium-development-goals-achieved-whats-next-post-2015-768x353.jpg"/>
          <p:cNvPicPr>
            <a:picLocks noGrp="1" noChangeAspect="1"/>
          </p:cNvPicPr>
          <p:nvPr>
            <p:ph idx="1"/>
          </p:nvPr>
        </p:nvPicPr>
        <p:blipFill>
          <a:blip r:embed="rId2" cstate="print"/>
          <a:stretch>
            <a:fillRect/>
          </a:stretch>
        </p:blipFill>
        <p:spPr>
          <a:xfrm>
            <a:off x="25905" y="1409700"/>
            <a:ext cx="9118095" cy="43053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unicorn-pastel-clouds-2-decor-art-anitas-and-bellas-art.jpg"/>
          <p:cNvPicPr>
            <a:picLocks noChangeAspect="1"/>
          </p:cNvPicPr>
          <p:nvPr/>
        </p:nvPicPr>
        <p:blipFill>
          <a:blip r:embed="rId2" cstate="print"/>
          <a:srcRect l="10170" r="9385"/>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tural-green-spring-or-summer-season-abstract-nature-backgrounds.jpeg"/>
          <p:cNvPicPr>
            <a:picLocks noGrp="1" noChangeAspect="1"/>
          </p:cNvPicPr>
          <p:nvPr>
            <p:ph idx="1"/>
          </p:nvPr>
        </p:nvPicPr>
        <p:blipFill>
          <a:blip r:embed="rId2" cstate="print"/>
          <a:srcRect r="1641"/>
          <a:stretch>
            <a:fillRect/>
          </a:stretch>
        </p:blipFill>
        <p:spPr>
          <a:xfrm>
            <a:off x="-1" y="0"/>
            <a:ext cx="9144001" cy="6858000"/>
          </a:xfrm>
        </p:spPr>
      </p:pic>
      <p:sp>
        <p:nvSpPr>
          <p:cNvPr id="6" name="Rectangle 5"/>
          <p:cNvSpPr/>
          <p:nvPr/>
        </p:nvSpPr>
        <p:spPr>
          <a:xfrm>
            <a:off x="0" y="1981200"/>
            <a:ext cx="9144000" cy="2554545"/>
          </a:xfrm>
          <a:prstGeom prst="rect">
            <a:avLst/>
          </a:prstGeom>
        </p:spPr>
        <p:txBody>
          <a:bodyPr wrap="square">
            <a:spAutoFit/>
          </a:bodyPr>
          <a:lstStyle/>
          <a:p>
            <a:pPr algn="ctr"/>
            <a:r>
              <a:rPr lang="en-IN" sz="8000" b="1" u="heavy" dirty="0" smtClean="0">
                <a:solidFill>
                  <a:srgbClr val="C00000"/>
                </a:solidFill>
              </a:rPr>
              <a:t>ENVIRONMENTAL MANAGEMENT </a:t>
            </a:r>
            <a:endParaRPr lang="en-US" sz="8000"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914400"/>
          </a:xfrm>
        </p:spPr>
        <p:txBody>
          <a:bodyPr>
            <a:normAutofit/>
          </a:bodyPr>
          <a:lstStyle/>
          <a:p>
            <a:r>
              <a:rPr lang="en-IN" sz="3200" b="1" u="heavy" dirty="0"/>
              <a:t>Paper: 106 (ENVIRONMENTAL MANAGEMENT</a:t>
            </a:r>
            <a:r>
              <a:rPr lang="en-IN" sz="3200" b="1" u="heavy" dirty="0" smtClean="0"/>
              <a:t>)</a:t>
            </a:r>
            <a:endParaRPr lang="en-US" sz="3200" dirty="0"/>
          </a:p>
        </p:txBody>
      </p:sp>
      <p:sp>
        <p:nvSpPr>
          <p:cNvPr id="3" name="Content Placeholder 2"/>
          <p:cNvSpPr>
            <a:spLocks noGrp="1"/>
          </p:cNvSpPr>
          <p:nvPr>
            <p:ph idx="1"/>
          </p:nvPr>
        </p:nvSpPr>
        <p:spPr>
          <a:xfrm>
            <a:off x="152400" y="1265237"/>
            <a:ext cx="8991600" cy="4525963"/>
          </a:xfrm>
        </p:spPr>
        <p:txBody>
          <a:bodyPr>
            <a:normAutofit/>
          </a:bodyPr>
          <a:lstStyle/>
          <a:p>
            <a:pPr>
              <a:buNone/>
            </a:pPr>
            <a:r>
              <a:rPr lang="en-IN" sz="2400" b="1" dirty="0" smtClean="0"/>
              <a:t>Unit: I – Concept and principles of environmental Management.</a:t>
            </a:r>
          </a:p>
          <a:p>
            <a:pPr>
              <a:buNone/>
            </a:pPr>
            <a:endParaRPr lang="en-US" sz="2400" dirty="0" smtClean="0"/>
          </a:p>
          <a:p>
            <a:pPr>
              <a:buNone/>
            </a:pPr>
            <a:r>
              <a:rPr lang="en-IN" sz="2400" b="1" dirty="0" smtClean="0"/>
              <a:t>Unit: II - </a:t>
            </a:r>
            <a:r>
              <a:rPr lang="en-IN" sz="2400" b="1" dirty="0"/>
              <a:t>Polices  and Legal  Aspect  of Environmental </a:t>
            </a:r>
            <a:r>
              <a:rPr lang="en-IN" sz="2400" b="1" dirty="0" smtClean="0"/>
              <a:t>Management</a:t>
            </a:r>
          </a:p>
          <a:p>
            <a:pPr>
              <a:buNone/>
            </a:pPr>
            <a:endParaRPr lang="en-US" sz="2400" dirty="0" smtClean="0"/>
          </a:p>
          <a:p>
            <a:pPr>
              <a:buNone/>
            </a:pPr>
            <a:r>
              <a:rPr lang="en-IN" sz="2400" b="1" dirty="0" smtClean="0"/>
              <a:t>Unit: III - </a:t>
            </a:r>
            <a:r>
              <a:rPr lang="en-IN" sz="2400" b="1" dirty="0"/>
              <a:t>ISO 14000 and Environmental Management System </a:t>
            </a:r>
            <a:r>
              <a:rPr lang="en-IN" sz="2400" b="1" dirty="0" smtClean="0"/>
              <a:t>		    Standard</a:t>
            </a:r>
          </a:p>
          <a:p>
            <a:pPr>
              <a:buNone/>
            </a:pPr>
            <a:endParaRPr lang="en-US" sz="2400" dirty="0" smtClean="0"/>
          </a:p>
          <a:p>
            <a:pPr>
              <a:buNone/>
            </a:pPr>
            <a:r>
              <a:rPr lang="en-IN" sz="2400" b="1" dirty="0" smtClean="0"/>
              <a:t>Unit: IV - </a:t>
            </a:r>
            <a:r>
              <a:rPr lang="en-IN" sz="2400" b="1" dirty="0"/>
              <a:t>Environmental Ethics and Medical </a:t>
            </a:r>
            <a:r>
              <a:rPr lang="en-IN" sz="2400" b="1" dirty="0" smtClean="0"/>
              <a:t>Ethics</a:t>
            </a:r>
          </a:p>
          <a:p>
            <a:pPr>
              <a:buNone/>
            </a:pPr>
            <a:endParaRPr lang="en-US" sz="2400" dirty="0" smtClean="0"/>
          </a:p>
          <a:p>
            <a:pPr>
              <a:buNone/>
            </a:pPr>
            <a:r>
              <a:rPr lang="en-IN" sz="2400" b="1" dirty="0" smtClean="0"/>
              <a:t>Unit: V – Waste Management</a:t>
            </a: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76200" y="990600"/>
            <a:ext cx="8915400" cy="4876800"/>
          </a:xfrm>
        </p:spPr>
        <p:txBody>
          <a:bodyPr>
            <a:normAutofit/>
          </a:bodyPr>
          <a:lstStyle/>
          <a:p>
            <a:pPr marL="514350" lvl="0" indent="-514350">
              <a:buFont typeface="+mj-lt"/>
              <a:buAutoNum type="arabicPeriod"/>
            </a:pPr>
            <a:r>
              <a:rPr lang="en-IN" sz="2600" b="1" dirty="0"/>
              <a:t>Introduction</a:t>
            </a:r>
            <a:r>
              <a:rPr lang="en-IN" sz="2600" b="1" dirty="0" smtClean="0"/>
              <a:t>:</a:t>
            </a:r>
          </a:p>
          <a:p>
            <a:pPr marL="514350" lvl="0" indent="-514350">
              <a:buFont typeface="+mj-lt"/>
              <a:buAutoNum type="arabicPeriod"/>
            </a:pPr>
            <a:r>
              <a:rPr lang="en-IN" sz="2600" b="1" dirty="0" smtClean="0"/>
              <a:t>(</a:t>
            </a:r>
            <a:r>
              <a:rPr lang="en-IN" sz="2600" b="1" dirty="0"/>
              <a:t>MDG) </a:t>
            </a:r>
            <a:r>
              <a:rPr lang="en-IN" sz="2600" b="1" dirty="0" smtClean="0"/>
              <a:t>Millennium Development Goal,</a:t>
            </a:r>
          </a:p>
          <a:p>
            <a:pPr marL="514350" lvl="0" indent="-514350">
              <a:buFont typeface="+mj-lt"/>
              <a:buAutoNum type="arabicPeriod"/>
            </a:pPr>
            <a:r>
              <a:rPr lang="en-IN" sz="2600" b="1" dirty="0" smtClean="0"/>
              <a:t>Principles of Sustainable development</a:t>
            </a:r>
            <a:r>
              <a:rPr lang="en-IN" sz="2600" b="1" dirty="0"/>
              <a:t>,	</a:t>
            </a:r>
            <a:endParaRPr lang="en-IN" sz="2600" b="1" dirty="0" smtClean="0"/>
          </a:p>
          <a:p>
            <a:pPr marL="514350" lvl="0" indent="-514350">
              <a:buFont typeface="+mj-lt"/>
              <a:buAutoNum type="arabicPeriod"/>
            </a:pPr>
            <a:r>
              <a:rPr lang="en-IN" sz="2600" b="1" dirty="0" smtClean="0"/>
              <a:t>Stock holder </a:t>
            </a:r>
            <a:r>
              <a:rPr lang="en-IN" sz="2600" b="1" dirty="0"/>
              <a:t>concept</a:t>
            </a:r>
            <a:r>
              <a:rPr lang="en-IN" sz="2600" b="1" dirty="0" smtClean="0"/>
              <a:t>;</a:t>
            </a:r>
          </a:p>
          <a:p>
            <a:pPr marL="514350" lvl="0" indent="-514350">
              <a:buFont typeface="+mj-lt"/>
              <a:buAutoNum type="arabicPeriod"/>
            </a:pPr>
            <a:r>
              <a:rPr lang="en-IN" sz="2600" b="1" dirty="0" smtClean="0"/>
              <a:t>Environmental</a:t>
            </a:r>
            <a:r>
              <a:rPr lang="en-IN" sz="2600" b="1" dirty="0"/>
              <a:t>	problems:	</a:t>
            </a:r>
            <a:endParaRPr lang="en-IN" sz="2600" b="1" dirty="0" smtClean="0"/>
          </a:p>
          <a:p>
            <a:pPr marL="514350" lvl="0" indent="-514350">
              <a:buFont typeface="+mj-lt"/>
              <a:buAutoNum type="arabicPeriod"/>
            </a:pPr>
            <a:r>
              <a:rPr lang="en-IN" sz="2600" b="1" dirty="0" smtClean="0"/>
              <a:t>The concept of Environmental management</a:t>
            </a:r>
            <a:r>
              <a:rPr lang="en-IN" sz="2600" b="1" dirty="0"/>
              <a:t>, </a:t>
            </a:r>
            <a:endParaRPr lang="en-IN" sz="2600" b="1" dirty="0" smtClean="0"/>
          </a:p>
          <a:p>
            <a:pPr marL="514350" lvl="0" indent="-514350">
              <a:buFont typeface="+mj-lt"/>
              <a:buAutoNum type="arabicPeriod"/>
            </a:pPr>
            <a:r>
              <a:rPr lang="en-IN" sz="2600" b="1" dirty="0" smtClean="0"/>
              <a:t>Environmental issues such </a:t>
            </a:r>
            <a:r>
              <a:rPr lang="en-IN" sz="2600" b="1" dirty="0"/>
              <a:t>as Global warming, Climate Change, </a:t>
            </a:r>
            <a:r>
              <a:rPr lang="en-IN" sz="2600" b="1" dirty="0" smtClean="0"/>
              <a:t>Ozone Layer depletion</a:t>
            </a:r>
            <a:r>
              <a:rPr lang="en-IN" sz="2600" b="1" dirty="0"/>
              <a:t>, Acid  rain  and  </a:t>
            </a:r>
            <a:r>
              <a:rPr lang="en-IN" sz="2600" b="1" dirty="0" smtClean="0"/>
              <a:t>Pollution</a:t>
            </a:r>
            <a:r>
              <a:rPr lang="en-IN" sz="2600" b="1" dirty="0"/>
              <a:t>.</a:t>
            </a:r>
            <a:endParaRPr lang="en-IN" sz="2600" b="1" dirty="0" smtClean="0"/>
          </a:p>
          <a:p>
            <a:pPr marL="514350" lvl="0" indent="-514350">
              <a:buFont typeface="+mj-lt"/>
              <a:buAutoNum type="arabicPeriod"/>
            </a:pPr>
            <a:r>
              <a:rPr lang="en-IN" sz="2600" b="1" dirty="0" smtClean="0"/>
              <a:t> </a:t>
            </a:r>
            <a:r>
              <a:rPr lang="en-IN" sz="2600" b="1" dirty="0"/>
              <a:t>Inter  relation between </a:t>
            </a:r>
            <a:r>
              <a:rPr lang="en-IN" sz="2600" b="1" dirty="0" smtClean="0"/>
              <a:t>Environmental crisis </a:t>
            </a:r>
            <a:r>
              <a:rPr lang="en-IN" sz="2600" b="1" dirty="0"/>
              <a:t>with poverty and disease, carbon foot print</a:t>
            </a:r>
            <a:r>
              <a:rPr lang="en-IN" dirty="0" smtClean="0"/>
              <a:t>.</a:t>
            </a:r>
            <a:endParaRPr lang="en-US" dirty="0"/>
          </a:p>
        </p:txBody>
      </p:sp>
      <p:sp>
        <p:nvSpPr>
          <p:cNvPr id="5" name="Title 1"/>
          <p:cNvSpPr txBox="1">
            <a:spLocks/>
          </p:cNvSpPr>
          <p:nvPr/>
        </p:nvSpPr>
        <p:spPr>
          <a:xfrm>
            <a:off x="0" y="0"/>
            <a:ext cx="9144000" cy="914400"/>
          </a:xfrm>
          <a:prstGeom prst="rect">
            <a:avLst/>
          </a:prstGeom>
        </p:spPr>
        <p:txBody>
          <a:bodyPr vert="horz" lIns="91440" tIns="45720" rIns="91440" bIns="45720" rtlCol="0" anchor="ctr">
            <a:normAutofit fontScale="92500" lnSpcReduction="10000"/>
          </a:bodyPr>
          <a:lstStyle/>
          <a:p>
            <a:pPr lvl="0" algn="ctr">
              <a:spcBef>
                <a:spcPct val="0"/>
              </a:spcBef>
            </a:pPr>
            <a:r>
              <a:rPr lang="en-IN" sz="3200" b="1" dirty="0" smtClean="0"/>
              <a:t>Unit: I – Concept and principles of environmental Management</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txBox="1">
            <a:spLocks/>
          </p:cNvSpPr>
          <p:nvPr/>
        </p:nvSpPr>
        <p:spPr>
          <a:xfrm>
            <a:off x="0" y="0"/>
            <a:ext cx="9144000" cy="914400"/>
          </a:xfrm>
          <a:prstGeom prst="rect">
            <a:avLst/>
          </a:prstGeom>
        </p:spPr>
        <p:txBody>
          <a:bodyPr vert="horz" lIns="91440" tIns="45720" rIns="91440" bIns="45720" rtlCol="0" anchor="ctr">
            <a:normAutofit fontScale="92500" lnSpcReduction="10000"/>
          </a:bodyPr>
          <a:lstStyle/>
          <a:p>
            <a:pPr lvl="0" algn="ctr">
              <a:spcBef>
                <a:spcPct val="0"/>
              </a:spcBef>
            </a:pPr>
            <a:r>
              <a:rPr lang="en-IN" sz="3200" b="1" dirty="0" smtClean="0"/>
              <a:t>Unit: II – </a:t>
            </a:r>
            <a:r>
              <a:rPr lang="en-IN" sz="3200" b="1" dirty="0"/>
              <a:t>Polices  and Legal  Aspect  of Environmental  Management</a:t>
            </a:r>
            <a:r>
              <a:rPr lang="en-IN" sz="3200" b="1" dirty="0" smtClean="0"/>
              <a:t>:</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76200" y="990600"/>
            <a:ext cx="8915400" cy="4876800"/>
          </a:xfrm>
          <a:prstGeom prst="rect">
            <a:avLst/>
          </a:prstGeom>
        </p:spPr>
        <p:txBody>
          <a:bodyPr vert="horz" lIns="91440" tIns="45720" rIns="91440" bIns="45720" rtlCol="0">
            <a:normAutofit fontScale="85000" lnSpcReduction="20000"/>
          </a:bodyPr>
          <a:lstStyle/>
          <a:p>
            <a:pPr marL="514350" indent="-514350">
              <a:spcBef>
                <a:spcPct val="20000"/>
              </a:spcBef>
              <a:buFont typeface="+mj-lt"/>
              <a:buAutoNum type="arabicPeriod"/>
            </a:pPr>
            <a:r>
              <a:rPr lang="en-IN" sz="3200" dirty="0" smtClean="0"/>
              <a:t>Stockholm Conference</a:t>
            </a:r>
            <a:r>
              <a:rPr lang="en-IN" sz="3200" dirty="0"/>
              <a:t>, </a:t>
            </a:r>
            <a:endParaRPr lang="en-IN" sz="3200" dirty="0" smtClean="0"/>
          </a:p>
          <a:p>
            <a:pPr marL="514350" indent="-514350">
              <a:spcBef>
                <a:spcPct val="20000"/>
              </a:spcBef>
              <a:buFont typeface="+mj-lt"/>
              <a:buAutoNum type="arabicPeriod"/>
            </a:pPr>
            <a:r>
              <a:rPr lang="en-IN" sz="3200" dirty="0" smtClean="0"/>
              <a:t>The </a:t>
            </a:r>
            <a:r>
              <a:rPr lang="en-IN" sz="3200" dirty="0"/>
              <a:t>Earth	</a:t>
            </a:r>
            <a:r>
              <a:rPr lang="en-IN" sz="3200" dirty="0" smtClean="0"/>
              <a:t> Summit </a:t>
            </a:r>
            <a:r>
              <a:rPr lang="en-IN" sz="3200" dirty="0"/>
              <a:t>Agreement, </a:t>
            </a:r>
            <a:endParaRPr lang="en-IN" sz="3200" dirty="0" smtClean="0"/>
          </a:p>
          <a:p>
            <a:pPr marL="514350" indent="-514350">
              <a:spcBef>
                <a:spcPct val="20000"/>
              </a:spcBef>
              <a:buFont typeface="+mj-lt"/>
              <a:buAutoNum type="arabicPeriod"/>
            </a:pPr>
            <a:r>
              <a:rPr lang="en-IN" sz="3200" dirty="0" smtClean="0"/>
              <a:t>United </a:t>
            </a:r>
            <a:r>
              <a:rPr lang="en-IN" sz="3200" dirty="0"/>
              <a:t>Nations Framework Convention on climate change</a:t>
            </a:r>
            <a:r>
              <a:rPr lang="en-IN" sz="3200" dirty="0" smtClean="0"/>
              <a:t>,</a:t>
            </a:r>
          </a:p>
          <a:p>
            <a:pPr marL="514350" indent="-514350">
              <a:spcBef>
                <a:spcPct val="20000"/>
              </a:spcBef>
              <a:buFont typeface="+mj-lt"/>
              <a:buAutoNum type="arabicPeriod"/>
            </a:pPr>
            <a:r>
              <a:rPr lang="en-IN" sz="3200" dirty="0" smtClean="0"/>
              <a:t>Kyoto Protocol</a:t>
            </a:r>
            <a:r>
              <a:rPr lang="en-IN" sz="3200" dirty="0"/>
              <a:t>,		</a:t>
            </a:r>
            <a:endParaRPr lang="en-IN" sz="3200" dirty="0" smtClean="0"/>
          </a:p>
          <a:p>
            <a:pPr marL="514350" indent="-514350">
              <a:spcBef>
                <a:spcPct val="20000"/>
              </a:spcBef>
              <a:buFont typeface="+mj-lt"/>
              <a:buAutoNum type="arabicPeriod"/>
            </a:pPr>
            <a:r>
              <a:rPr lang="en-IN" sz="3200" dirty="0" smtClean="0"/>
              <a:t>Montreal Protocol</a:t>
            </a:r>
            <a:r>
              <a:rPr lang="en-IN" sz="3200" dirty="0"/>
              <a:t>,	</a:t>
            </a:r>
            <a:endParaRPr lang="en-IN" sz="3200" dirty="0" smtClean="0"/>
          </a:p>
          <a:p>
            <a:pPr marL="514350" indent="-514350">
              <a:spcBef>
                <a:spcPct val="20000"/>
              </a:spcBef>
              <a:buFont typeface="+mj-lt"/>
              <a:buAutoNum type="arabicPeriod"/>
            </a:pPr>
            <a:r>
              <a:rPr lang="en-IN" sz="3200" dirty="0" smtClean="0"/>
              <a:t>Environmental Governance in India since 1972</a:t>
            </a:r>
            <a:r>
              <a:rPr lang="en-IN" sz="3200" dirty="0"/>
              <a:t>, </a:t>
            </a:r>
            <a:endParaRPr lang="en-IN" sz="3200" dirty="0" smtClean="0"/>
          </a:p>
          <a:p>
            <a:pPr marL="514350" indent="-514350">
              <a:spcBef>
                <a:spcPct val="20000"/>
              </a:spcBef>
              <a:buFont typeface="+mj-lt"/>
              <a:buAutoNum type="arabicPeriod"/>
            </a:pPr>
            <a:r>
              <a:rPr lang="en-IN" sz="3200" dirty="0" smtClean="0"/>
              <a:t>Environmental Protection and</a:t>
            </a:r>
            <a:r>
              <a:rPr lang="en-IN" sz="3200" dirty="0"/>
              <a:t>	</a:t>
            </a:r>
            <a:r>
              <a:rPr lang="en-IN" sz="3200" dirty="0" smtClean="0"/>
              <a:t> Fundamental Rights,</a:t>
            </a:r>
          </a:p>
          <a:p>
            <a:pPr marL="514350" indent="-514350">
              <a:spcBef>
                <a:spcPct val="20000"/>
              </a:spcBef>
              <a:buFont typeface="+mj-lt"/>
              <a:buAutoNum type="arabicPeriod"/>
            </a:pPr>
            <a:r>
              <a:rPr lang="en-IN" sz="3200" dirty="0" smtClean="0"/>
              <a:t>Public Interest </a:t>
            </a:r>
            <a:r>
              <a:rPr lang="en-IN" sz="3200" dirty="0" err="1" smtClean="0"/>
              <a:t>Litigation,People</a:t>
            </a:r>
            <a:r>
              <a:rPr lang="en-IN" sz="3200" dirty="0" smtClean="0"/>
              <a:t> </a:t>
            </a:r>
            <a:r>
              <a:rPr lang="en-IN" sz="3200" dirty="0"/>
              <a:t>participation</a:t>
            </a:r>
            <a:r>
              <a:rPr lang="en-IN" sz="3200" dirty="0" smtClean="0"/>
              <a:t>,</a:t>
            </a:r>
          </a:p>
          <a:p>
            <a:pPr marL="514350" indent="-514350">
              <a:spcBef>
                <a:spcPct val="20000"/>
              </a:spcBef>
              <a:buFont typeface="+mj-lt"/>
              <a:buAutoNum type="arabicPeriod"/>
            </a:pPr>
            <a:r>
              <a:rPr lang="en-IN" sz="3200" dirty="0" smtClean="0"/>
              <a:t> </a:t>
            </a:r>
            <a:r>
              <a:rPr lang="en-IN" sz="3200" dirty="0"/>
              <a:t>Environmental Law The Environment Protection act, </a:t>
            </a:r>
            <a:endParaRPr lang="en-IN" sz="3200" dirty="0" smtClean="0"/>
          </a:p>
          <a:p>
            <a:pPr marL="514350" indent="-514350">
              <a:spcBef>
                <a:spcPct val="20000"/>
              </a:spcBef>
              <a:buFont typeface="+mj-lt"/>
              <a:buAutoNum type="arabicPeriod"/>
            </a:pPr>
            <a:r>
              <a:rPr lang="en-IN" sz="3200" dirty="0" smtClean="0"/>
              <a:t>The </a:t>
            </a:r>
            <a:r>
              <a:rPr lang="en-IN" sz="3200" dirty="0"/>
              <a:t>Air Prevention &amp; Control </a:t>
            </a:r>
            <a:r>
              <a:rPr lang="en-IN" sz="3200" dirty="0" smtClean="0"/>
              <a:t>of pollution </a:t>
            </a:r>
            <a:r>
              <a:rPr lang="en-IN" sz="3200" dirty="0"/>
              <a:t>Act</a:t>
            </a:r>
            <a:r>
              <a:rPr lang="en-IN" sz="3200" dirty="0" smtClean="0"/>
              <a:t>,</a:t>
            </a:r>
          </a:p>
          <a:p>
            <a:pPr marL="514350" indent="-514350">
              <a:spcBef>
                <a:spcPct val="20000"/>
              </a:spcBef>
              <a:buFont typeface="+mj-lt"/>
              <a:buAutoNum type="arabicPeriod"/>
            </a:pPr>
            <a:r>
              <a:rPr lang="en-IN" sz="3200" dirty="0" smtClean="0"/>
              <a:t> Forest Conservation </a:t>
            </a:r>
            <a:r>
              <a:rPr lang="en-IN" sz="3200" dirty="0"/>
              <a:t>Act.</a:t>
            </a: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txBox="1">
            <a:spLocks/>
          </p:cNvSpPr>
          <p:nvPr/>
        </p:nvSpPr>
        <p:spPr>
          <a:xfrm>
            <a:off x="0" y="0"/>
            <a:ext cx="9144000" cy="914400"/>
          </a:xfrm>
          <a:prstGeom prst="rect">
            <a:avLst/>
          </a:prstGeom>
        </p:spPr>
        <p:txBody>
          <a:bodyPr vert="horz" lIns="91440" tIns="45720" rIns="91440" bIns="45720" rtlCol="0" anchor="ctr">
            <a:normAutofit fontScale="92500" lnSpcReduction="10000"/>
          </a:bodyPr>
          <a:lstStyle/>
          <a:p>
            <a:pPr lvl="0" algn="ctr">
              <a:spcBef>
                <a:spcPct val="0"/>
              </a:spcBef>
            </a:pPr>
            <a:r>
              <a:rPr lang="en-IN" sz="3200" b="1" dirty="0" smtClean="0"/>
              <a:t>Unit: III – </a:t>
            </a:r>
            <a:r>
              <a:rPr lang="en-IN" sz="3200" b="1" dirty="0"/>
              <a:t>ISO 14000 and Environmental Management System Standard</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76200" y="990600"/>
            <a:ext cx="8915400" cy="487680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IN" sz="2800" dirty="0"/>
              <a:t>Introduction, </a:t>
            </a:r>
            <a:endParaRPr lang="en-IN" sz="2800" dirty="0" smtClean="0"/>
          </a:p>
          <a:p>
            <a:pPr marL="514350" indent="-514350">
              <a:spcBef>
                <a:spcPct val="20000"/>
              </a:spcBef>
              <a:buFont typeface="+mj-lt"/>
              <a:buAutoNum type="arabicPeriod"/>
            </a:pPr>
            <a:r>
              <a:rPr lang="en-IN" sz="2800" dirty="0" smtClean="0"/>
              <a:t> </a:t>
            </a:r>
            <a:r>
              <a:rPr lang="en-IN" sz="2800" dirty="0"/>
              <a:t>Need  for the new Standards, </a:t>
            </a:r>
            <a:endParaRPr lang="en-IN" sz="2800" dirty="0" smtClean="0"/>
          </a:p>
          <a:p>
            <a:pPr marL="514350" indent="-514350">
              <a:spcBef>
                <a:spcPct val="20000"/>
              </a:spcBef>
              <a:buFont typeface="+mj-lt"/>
              <a:buAutoNum type="arabicPeriod"/>
            </a:pPr>
            <a:r>
              <a:rPr lang="en-IN" sz="2800" dirty="0" smtClean="0"/>
              <a:t>To </a:t>
            </a:r>
            <a:r>
              <a:rPr lang="en-IN" sz="2800" dirty="0"/>
              <a:t>Whom does standards Apply?	</a:t>
            </a:r>
            <a:endParaRPr lang="en-IN" sz="2800" dirty="0" smtClean="0"/>
          </a:p>
          <a:p>
            <a:pPr marL="514350" indent="-514350">
              <a:spcBef>
                <a:spcPct val="20000"/>
              </a:spcBef>
              <a:buFont typeface="+mj-lt"/>
              <a:buAutoNum type="arabicPeriod"/>
            </a:pPr>
            <a:r>
              <a:rPr lang="en-IN" sz="2800" dirty="0" smtClean="0"/>
              <a:t>Whose </a:t>
            </a:r>
            <a:r>
              <a:rPr lang="en-IN" sz="2800" dirty="0"/>
              <a:t>does the Standard Apply? </a:t>
            </a:r>
            <a:endParaRPr lang="en-IN" sz="2800" dirty="0" smtClean="0"/>
          </a:p>
          <a:p>
            <a:pPr marL="514350" indent="-514350">
              <a:spcBef>
                <a:spcPct val="20000"/>
              </a:spcBef>
              <a:buFont typeface="+mj-lt"/>
              <a:buAutoNum type="arabicPeriod"/>
            </a:pPr>
            <a:r>
              <a:rPr lang="en-IN" sz="2800" dirty="0" smtClean="0"/>
              <a:t>What does the Standard ISO 14000 Series</a:t>
            </a:r>
            <a:r>
              <a:rPr lang="en-IN" sz="2800" dirty="0"/>
              <a:t>	Cover</a:t>
            </a:r>
            <a:r>
              <a:rPr lang="en-IN" sz="2800" dirty="0" smtClean="0"/>
              <a:t>?</a:t>
            </a:r>
          </a:p>
          <a:p>
            <a:pPr marL="514350" indent="-514350">
              <a:spcBef>
                <a:spcPct val="20000"/>
              </a:spcBef>
              <a:buFont typeface="+mj-lt"/>
              <a:buAutoNum type="arabicPeriod"/>
            </a:pPr>
            <a:r>
              <a:rPr lang="en-IN" sz="2800" dirty="0" smtClean="0"/>
              <a:t>General</a:t>
            </a:r>
            <a:r>
              <a:rPr lang="en-IN" sz="2800" dirty="0"/>
              <a:t>	</a:t>
            </a:r>
            <a:r>
              <a:rPr lang="en-IN" sz="2800" dirty="0" smtClean="0"/>
              <a:t>description: ISO 14001</a:t>
            </a:r>
            <a:r>
              <a:rPr lang="en-IN" sz="2800" dirty="0"/>
              <a:t>, </a:t>
            </a:r>
            <a:endParaRPr lang="en-IN" sz="2800" dirty="0" smtClean="0"/>
          </a:p>
          <a:p>
            <a:pPr marL="514350" indent="-514350">
              <a:spcBef>
                <a:spcPct val="20000"/>
              </a:spcBef>
              <a:buFont typeface="+mj-lt"/>
              <a:buAutoNum type="arabicPeriod"/>
            </a:pPr>
            <a:r>
              <a:rPr lang="en-IN" sz="2800" dirty="0" smtClean="0"/>
              <a:t>Benefits </a:t>
            </a:r>
            <a:r>
              <a:rPr lang="en-IN" sz="2800" dirty="0"/>
              <a:t>of ISO 140001, </a:t>
            </a:r>
            <a:endParaRPr lang="en-IN" sz="2800" dirty="0" smtClean="0"/>
          </a:p>
          <a:p>
            <a:pPr marL="514350" indent="-514350">
              <a:spcBef>
                <a:spcPct val="20000"/>
              </a:spcBef>
              <a:buFont typeface="+mj-lt"/>
              <a:buAutoNum type="arabicPeriod"/>
            </a:pPr>
            <a:r>
              <a:rPr lang="en-IN" sz="2800" dirty="0" smtClean="0"/>
              <a:t>Steps </a:t>
            </a:r>
            <a:r>
              <a:rPr lang="en-IN" sz="2800" dirty="0"/>
              <a:t>in ISO 14000 Certification process, </a:t>
            </a:r>
            <a:endParaRPr lang="en-IN" sz="2800" dirty="0" smtClean="0"/>
          </a:p>
          <a:p>
            <a:pPr marL="514350" indent="-514350">
              <a:spcBef>
                <a:spcPct val="20000"/>
              </a:spcBef>
              <a:buFont typeface="+mj-lt"/>
              <a:buAutoNum type="arabicPeriod"/>
            </a:pPr>
            <a:r>
              <a:rPr lang="en-IN" sz="2800" dirty="0" smtClean="0"/>
              <a:t>ISO </a:t>
            </a:r>
            <a:r>
              <a:rPr lang="en-IN" sz="2800" dirty="0"/>
              <a:t>Definition of Terms.</a:t>
            </a:r>
            <a:endParaRPr lang="en-US" sz="28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txBox="1">
            <a:spLocks/>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pPr>
            <a:r>
              <a:rPr lang="en-IN" sz="3200" b="1" dirty="0" smtClean="0"/>
              <a:t>Unit: IV – </a:t>
            </a:r>
            <a:r>
              <a:rPr lang="en-IN" sz="3200" b="1" dirty="0"/>
              <a:t>Environmental Ethics and Medical Ethics</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114300" y="1219200"/>
            <a:ext cx="8915400" cy="4419600"/>
          </a:xfrm>
          <a:prstGeom prst="rect">
            <a:avLst/>
          </a:prstGeom>
        </p:spPr>
        <p:txBody>
          <a:bodyPr vert="horz" lIns="91440" tIns="45720" rIns="91440" bIns="45720" rtlCol="0">
            <a:normAutofit/>
          </a:bodyPr>
          <a:lstStyle/>
          <a:p>
            <a:pPr marL="514350" lvl="0" indent="-514350">
              <a:spcBef>
                <a:spcPct val="20000"/>
              </a:spcBef>
              <a:buFont typeface="+mj-lt"/>
              <a:buAutoNum type="arabicPeriod"/>
            </a:pPr>
            <a:r>
              <a:rPr lang="en-IN" sz="2800" dirty="0" smtClean="0"/>
              <a:t>Introduction</a:t>
            </a:r>
            <a:r>
              <a:rPr lang="en-IN" sz="2800" dirty="0"/>
              <a:t>.</a:t>
            </a:r>
            <a:endParaRPr lang="en-IN" sz="2800" dirty="0" smtClean="0"/>
          </a:p>
          <a:p>
            <a:pPr marL="514350" lvl="0" indent="-514350">
              <a:spcBef>
                <a:spcPct val="20000"/>
              </a:spcBef>
              <a:buFont typeface="+mj-lt"/>
              <a:buAutoNum type="arabicPeriod"/>
            </a:pPr>
            <a:r>
              <a:rPr lang="en-IN" sz="2800" dirty="0" smtClean="0"/>
              <a:t>Development </a:t>
            </a:r>
            <a:r>
              <a:rPr lang="en-IN" sz="2800" dirty="0"/>
              <a:t>of Environment </a:t>
            </a:r>
            <a:r>
              <a:rPr lang="en-IN" sz="2800" dirty="0" smtClean="0"/>
              <a:t>Ethics.</a:t>
            </a:r>
            <a:r>
              <a:rPr lang="en-IN" sz="2800" dirty="0"/>
              <a:t>	</a:t>
            </a:r>
            <a:endParaRPr lang="en-IN" sz="2800" dirty="0" smtClean="0"/>
          </a:p>
          <a:p>
            <a:pPr marL="514350" lvl="0" indent="-514350">
              <a:spcBef>
                <a:spcPct val="20000"/>
              </a:spcBef>
              <a:buFont typeface="+mj-lt"/>
              <a:buAutoNum type="arabicPeriod"/>
            </a:pPr>
            <a:r>
              <a:rPr lang="en-IN" sz="2800" dirty="0" smtClean="0"/>
              <a:t>Concept</a:t>
            </a:r>
            <a:r>
              <a:rPr lang="en-IN" sz="2800" dirty="0"/>
              <a:t>	</a:t>
            </a:r>
            <a:r>
              <a:rPr lang="en-IN" sz="2800" dirty="0" smtClean="0"/>
              <a:t>and Ethical</a:t>
            </a:r>
            <a:r>
              <a:rPr lang="en-IN" sz="2800" dirty="0"/>
              <a:t>	</a:t>
            </a:r>
            <a:r>
              <a:rPr lang="en-IN" sz="2800" dirty="0" smtClean="0"/>
              <a:t>theories</a:t>
            </a:r>
            <a:r>
              <a:rPr lang="en-IN" sz="2800" dirty="0"/>
              <a:t>.</a:t>
            </a:r>
            <a:endParaRPr lang="en-IN" sz="2800" dirty="0" smtClean="0"/>
          </a:p>
          <a:p>
            <a:pPr marL="514350" lvl="0" indent="-514350">
              <a:spcBef>
                <a:spcPct val="20000"/>
              </a:spcBef>
              <a:buFont typeface="+mj-lt"/>
              <a:buAutoNum type="arabicPeriod"/>
            </a:pPr>
            <a:r>
              <a:rPr lang="en-IN" sz="2800" dirty="0" smtClean="0"/>
              <a:t>Consequential.</a:t>
            </a:r>
            <a:r>
              <a:rPr lang="en-IN" sz="2800" dirty="0"/>
              <a:t>	</a:t>
            </a:r>
            <a:endParaRPr lang="en-IN" sz="2800" dirty="0" smtClean="0"/>
          </a:p>
          <a:p>
            <a:pPr marL="514350" lvl="0" indent="-514350">
              <a:spcBef>
                <a:spcPct val="20000"/>
              </a:spcBef>
              <a:buFont typeface="+mj-lt"/>
              <a:buAutoNum type="arabicPeriod"/>
            </a:pPr>
            <a:r>
              <a:rPr lang="en-IN" sz="2800" dirty="0" smtClean="0"/>
              <a:t>Deontological.</a:t>
            </a:r>
          </a:p>
          <a:p>
            <a:pPr marL="514350" lvl="0" indent="-514350">
              <a:spcBef>
                <a:spcPct val="20000"/>
              </a:spcBef>
              <a:buFont typeface="+mj-lt"/>
              <a:buAutoNum type="arabicPeriod"/>
            </a:pPr>
            <a:r>
              <a:rPr lang="en-IN" sz="2800" dirty="0" smtClean="0"/>
              <a:t>Ethical Dilemma.</a:t>
            </a:r>
          </a:p>
          <a:p>
            <a:pPr marL="514350" lvl="0" indent="-514350">
              <a:spcBef>
                <a:spcPct val="20000"/>
              </a:spcBef>
              <a:buFont typeface="+mj-lt"/>
              <a:buAutoNum type="arabicPeriod"/>
            </a:pPr>
            <a:r>
              <a:rPr lang="en-IN" sz="2800" dirty="0" smtClean="0"/>
              <a:t>Environment </a:t>
            </a:r>
            <a:r>
              <a:rPr lang="en-IN" sz="2800" dirty="0"/>
              <a:t>and Technology Challenge of a world Environment </a:t>
            </a:r>
            <a:r>
              <a:rPr lang="en-IN" sz="2800" dirty="0" smtClean="0"/>
              <a:t>Ethics.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DPdg1nBWsAAe50o.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txBox="1">
            <a:spLocks/>
          </p:cNvSpPr>
          <p:nvPr/>
        </p:nvSpPr>
        <p:spPr>
          <a:xfrm>
            <a:off x="0" y="0"/>
            <a:ext cx="9144000" cy="914400"/>
          </a:xfrm>
          <a:prstGeom prst="rect">
            <a:avLst/>
          </a:prstGeom>
        </p:spPr>
        <p:txBody>
          <a:bodyPr vert="horz" lIns="91440" tIns="45720" rIns="91440" bIns="45720" rtlCol="0" anchor="ctr">
            <a:normAutofit/>
          </a:bodyPr>
          <a:lstStyle/>
          <a:p>
            <a:pPr lvl="0" algn="ctr">
              <a:spcBef>
                <a:spcPct val="0"/>
              </a:spcBef>
            </a:pPr>
            <a:r>
              <a:rPr lang="en-IN" sz="3200" b="1" dirty="0" smtClean="0"/>
              <a:t>Unit: V – </a:t>
            </a:r>
            <a:r>
              <a:rPr lang="en-IN" sz="3200" b="1" dirty="0"/>
              <a:t>Waste	Management</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114300" y="762000"/>
            <a:ext cx="8915400" cy="5105400"/>
          </a:xfrm>
          <a:prstGeom prst="rect">
            <a:avLst/>
          </a:prstGeom>
        </p:spPr>
        <p:txBody>
          <a:bodyPr vert="horz" lIns="91440" tIns="45720" rIns="91440" bIns="45720" rtlCol="0">
            <a:noAutofit/>
          </a:bodyPr>
          <a:lstStyle/>
          <a:p>
            <a:pPr marL="514350" indent="-514350">
              <a:spcBef>
                <a:spcPct val="20000"/>
              </a:spcBef>
              <a:buFont typeface="+mj-lt"/>
              <a:buAutoNum type="arabicPeriod"/>
            </a:pPr>
            <a:r>
              <a:rPr lang="en-IN" sz="2800" dirty="0" smtClean="0"/>
              <a:t>Concept</a:t>
            </a:r>
            <a:r>
              <a:rPr lang="en-IN" sz="2800" dirty="0"/>
              <a:t>.</a:t>
            </a:r>
            <a:endParaRPr lang="en-IN" sz="2800" dirty="0" smtClean="0"/>
          </a:p>
          <a:p>
            <a:pPr marL="514350" indent="-514350">
              <a:spcBef>
                <a:spcPct val="20000"/>
              </a:spcBef>
              <a:buFont typeface="+mj-lt"/>
              <a:buAutoNum type="arabicPeriod"/>
            </a:pPr>
            <a:r>
              <a:rPr lang="en-IN" sz="2800" dirty="0" smtClean="0"/>
              <a:t>Education</a:t>
            </a:r>
            <a:r>
              <a:rPr lang="en-IN" sz="2800" dirty="0"/>
              <a:t>	</a:t>
            </a:r>
            <a:r>
              <a:rPr lang="en-IN" sz="2800" dirty="0" smtClean="0"/>
              <a:t> and awareness.</a:t>
            </a:r>
          </a:p>
          <a:p>
            <a:pPr marL="514350" indent="-514350">
              <a:spcBef>
                <a:spcPct val="20000"/>
              </a:spcBef>
              <a:buFont typeface="+mj-lt"/>
              <a:buAutoNum type="arabicPeriod"/>
            </a:pPr>
            <a:r>
              <a:rPr lang="en-IN" sz="2800" dirty="0" smtClean="0"/>
              <a:t>Introduction.</a:t>
            </a:r>
          </a:p>
          <a:p>
            <a:pPr marL="514350" indent="-514350">
              <a:spcBef>
                <a:spcPct val="20000"/>
              </a:spcBef>
              <a:buFont typeface="+mj-lt"/>
              <a:buAutoNum type="arabicPeriod"/>
            </a:pPr>
            <a:r>
              <a:rPr lang="en-IN" sz="2800" dirty="0" smtClean="0"/>
              <a:t>Disposal methods</a:t>
            </a:r>
            <a:r>
              <a:rPr lang="en-IN" sz="2800" dirty="0"/>
              <a:t>.</a:t>
            </a:r>
            <a:endParaRPr lang="en-IN" sz="2800" dirty="0" smtClean="0"/>
          </a:p>
          <a:p>
            <a:pPr marL="514350" indent="-514350">
              <a:spcBef>
                <a:spcPct val="20000"/>
              </a:spcBef>
              <a:buFont typeface="+mj-lt"/>
              <a:buAutoNum type="arabicPeriod"/>
            </a:pPr>
            <a:r>
              <a:rPr lang="en-IN" sz="2800" dirty="0" smtClean="0"/>
              <a:t>Avoidance </a:t>
            </a:r>
            <a:r>
              <a:rPr lang="en-IN" sz="2800" dirty="0"/>
              <a:t>and reduction </a:t>
            </a:r>
            <a:r>
              <a:rPr lang="en-IN" sz="2800" dirty="0" smtClean="0"/>
              <a:t>method. </a:t>
            </a:r>
          </a:p>
          <a:p>
            <a:pPr marL="514350" indent="-514350">
              <a:spcBef>
                <a:spcPct val="20000"/>
              </a:spcBef>
              <a:buFont typeface="+mj-lt"/>
              <a:buAutoNum type="arabicPeriod"/>
            </a:pPr>
            <a:r>
              <a:rPr lang="en-IN" sz="2800" dirty="0" smtClean="0"/>
              <a:t>Waste </a:t>
            </a:r>
            <a:r>
              <a:rPr lang="en-IN" sz="2800" dirty="0"/>
              <a:t>handling and </a:t>
            </a:r>
            <a:r>
              <a:rPr lang="en-IN" sz="2800" dirty="0" smtClean="0"/>
              <a:t>Transport</a:t>
            </a:r>
            <a:r>
              <a:rPr lang="en-IN" sz="2800" dirty="0"/>
              <a:t>.</a:t>
            </a:r>
            <a:endParaRPr lang="en-IN" sz="2800" dirty="0" smtClean="0"/>
          </a:p>
          <a:p>
            <a:pPr marL="514350" indent="-514350">
              <a:spcBef>
                <a:spcPct val="20000"/>
              </a:spcBef>
              <a:buFont typeface="+mj-lt"/>
              <a:buAutoNum type="arabicPeriod"/>
            </a:pPr>
            <a:r>
              <a:rPr lang="en-IN" sz="2800" dirty="0" smtClean="0"/>
              <a:t>Waste types</a:t>
            </a:r>
            <a:r>
              <a:rPr lang="en-IN" sz="2800" dirty="0"/>
              <a:t>.</a:t>
            </a:r>
            <a:endParaRPr lang="en-IN" sz="2800" dirty="0" smtClean="0"/>
          </a:p>
          <a:p>
            <a:pPr marL="514350" indent="-514350">
              <a:spcBef>
                <a:spcPct val="20000"/>
              </a:spcBef>
              <a:buFont typeface="+mj-lt"/>
              <a:buAutoNum type="arabicPeriod"/>
            </a:pPr>
            <a:r>
              <a:rPr lang="en-IN" sz="2800" dirty="0" smtClean="0"/>
              <a:t>Hazardous </a:t>
            </a:r>
            <a:r>
              <a:rPr lang="en-IN" sz="2800" dirty="0"/>
              <a:t>waste management, Bio-medical waste </a:t>
            </a:r>
            <a:r>
              <a:rPr lang="en-IN" sz="2800" dirty="0" smtClean="0"/>
              <a:t>management</a:t>
            </a:r>
            <a:r>
              <a:rPr lang="en-IN" sz="2800" dirty="0"/>
              <a:t> </a:t>
            </a:r>
            <a:r>
              <a:rPr lang="en-IN" sz="2800" dirty="0" smtClean="0"/>
              <a:t>.</a:t>
            </a:r>
          </a:p>
          <a:p>
            <a:pPr marL="514350" indent="-514350">
              <a:spcBef>
                <a:spcPct val="20000"/>
              </a:spcBef>
              <a:buFont typeface="+mj-lt"/>
              <a:buAutoNum type="arabicPeriod"/>
            </a:pPr>
            <a:r>
              <a:rPr lang="en-IN" sz="2800" dirty="0" smtClean="0"/>
              <a:t>Radioactive </a:t>
            </a:r>
            <a:r>
              <a:rPr lang="en-IN" sz="2800" dirty="0"/>
              <a:t>waste and Toxic waste management.</a:t>
            </a:r>
            <a:endParaRPr lang="en-US" sz="2800" dirty="0"/>
          </a:p>
          <a:p>
            <a:pPr marL="342900" lvl="0" indent="-342900">
              <a:spcBef>
                <a:spcPct val="20000"/>
              </a:spcBef>
              <a:buFont typeface="Arial" pitchFamily="34" charset="0"/>
              <a:buChar cha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gstock-Hand-Holding-Light-Bulb-Agains-303268252.jpg"/>
          <p:cNvPicPr>
            <a:picLocks noGrp="1" noChangeAspect="1"/>
          </p:cNvPicPr>
          <p:nvPr>
            <p:ph idx="1"/>
          </p:nvPr>
        </p:nvPicPr>
        <p:blipFill>
          <a:blip r:embed="rId2" cstate="print"/>
          <a:srcRect l="18889"/>
          <a:stretch>
            <a:fillRect/>
          </a:stretch>
        </p:blipFill>
        <p:spPr>
          <a:xfrm>
            <a:off x="0" y="0"/>
            <a:ext cx="9147388" cy="6858000"/>
          </a:xfrm>
        </p:spPr>
      </p:pic>
      <p:sp>
        <p:nvSpPr>
          <p:cNvPr id="6" name="TextBox 5"/>
          <p:cNvSpPr txBox="1"/>
          <p:nvPr/>
        </p:nvSpPr>
        <p:spPr>
          <a:xfrm>
            <a:off x="76200" y="228600"/>
            <a:ext cx="5410200" cy="954107"/>
          </a:xfrm>
          <a:prstGeom prst="rect">
            <a:avLst/>
          </a:prstGeom>
          <a:noFill/>
        </p:spPr>
        <p:txBody>
          <a:bodyPr wrap="square" rtlCol="0">
            <a:spAutoFit/>
          </a:bodyPr>
          <a:lstStyle/>
          <a:p>
            <a:r>
              <a:rPr lang="en-US" sz="2800" b="1" dirty="0" smtClean="0">
                <a:solidFill>
                  <a:srgbClr val="C00000"/>
                </a:solidFill>
              </a:rPr>
              <a:t>First Of All How do we define  - ENVIRONMENTAL MANAGEMENT ?</a:t>
            </a:r>
            <a:endParaRPr lang="en-US" sz="28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439</Words>
  <Application>Microsoft Office PowerPoint</Application>
  <PresentationFormat>On-screen Show (4:3)</PresentationFormat>
  <Paragraphs>110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Paper: 106 (ENVIRONMENTAL MANAGEMENT)</vt:lpstr>
      <vt:lpstr>Slide 4</vt:lpstr>
      <vt:lpstr>Slide 5</vt:lpstr>
      <vt:lpstr>Slide 6</vt:lpstr>
      <vt:lpstr>Slide 7</vt:lpstr>
      <vt:lpstr>Slide 8</vt:lpstr>
      <vt:lpstr>Slide 9</vt:lpstr>
      <vt:lpstr>Slide 10</vt:lpstr>
      <vt:lpstr>Slide 11</vt:lpstr>
      <vt:lpstr>WHAT WAS THE NEED OF ENVIRONMENTAL MANAGEMENT?</vt:lpstr>
      <vt:lpstr>Slide 13</vt:lpstr>
      <vt:lpstr>Slide 14</vt:lpstr>
      <vt:lpstr>Slide 15</vt:lpstr>
      <vt:lpstr>Slide 16</vt:lpstr>
      <vt:lpstr>8 MDG’ 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all this is vikrant kuamr ravi.. I will be tking you throught the environmental management thank you.. </dc:title>
  <dc:creator>VIKRANTS</dc:creator>
  <cp:lastModifiedBy>VIKRANTS</cp:lastModifiedBy>
  <cp:revision>37</cp:revision>
  <dcterms:created xsi:type="dcterms:W3CDTF">2022-01-18T18:47:41Z</dcterms:created>
  <dcterms:modified xsi:type="dcterms:W3CDTF">2022-01-22T09:12:35Z</dcterms:modified>
</cp:coreProperties>
</file>